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95" r:id="rId2"/>
    <p:sldId id="402" r:id="rId3"/>
    <p:sldId id="302" r:id="rId4"/>
    <p:sldId id="379" r:id="rId5"/>
    <p:sldId id="364" r:id="rId6"/>
    <p:sldId id="381" r:id="rId7"/>
    <p:sldId id="382" r:id="rId8"/>
    <p:sldId id="371" r:id="rId9"/>
    <p:sldId id="383" r:id="rId10"/>
    <p:sldId id="374" r:id="rId11"/>
    <p:sldId id="375" r:id="rId12"/>
    <p:sldId id="408" r:id="rId13"/>
    <p:sldId id="403" r:id="rId14"/>
    <p:sldId id="410" r:id="rId15"/>
    <p:sldId id="412" r:id="rId16"/>
    <p:sldId id="413" r:id="rId17"/>
    <p:sldId id="411" r:id="rId18"/>
    <p:sldId id="353" r:id="rId19"/>
    <p:sldId id="399" r:id="rId20"/>
    <p:sldId id="400" r:id="rId21"/>
    <p:sldId id="401" r:id="rId22"/>
    <p:sldId id="389" r:id="rId23"/>
    <p:sldId id="336" r:id="rId24"/>
    <p:sldId id="405" r:id="rId25"/>
    <p:sldId id="376" r:id="rId26"/>
    <p:sldId id="414" r:id="rId27"/>
    <p:sldId id="338" r:id="rId28"/>
    <p:sldId id="390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96" autoAdjust="0"/>
    <p:restoredTop sz="97812" autoAdjust="0"/>
  </p:normalViewPr>
  <p:slideViewPr>
    <p:cSldViewPr>
      <p:cViewPr varScale="1">
        <p:scale>
          <a:sx n="87" d="100"/>
          <a:sy n="87" d="100"/>
        </p:scale>
        <p:origin x="-256" y="-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56"/>
    </p:cViewPr>
  </p:outlin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65BD-FDF3-451F-9946-6DDCD89582D1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3C138-5E6C-4DF7-B4A4-30518B7E1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66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SV </a:t>
            </a:r>
            <a:r>
              <a:rPr lang="en-US" dirty="0" err="1" smtClean="0"/>
              <a:t>đọc</a:t>
            </a:r>
            <a:r>
              <a:rPr lang="en-US" dirty="0" smtClean="0"/>
              <a:t>,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62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667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1,2,3</a:t>
            </a:r>
            <a:endParaRPr lang="en-US" dirty="0" smtClean="0"/>
          </a:p>
          <a:p>
            <a:r>
              <a:rPr lang="en-US" dirty="0" err="1" smtClean="0"/>
              <a:t>Thuyết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giường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03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huống</a:t>
            </a:r>
            <a:r>
              <a:rPr lang="en-US" baseline="0" dirty="0" smtClean="0"/>
              <a:t>: GV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911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24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phần</a:t>
            </a:r>
            <a:endParaRPr lang="en-US" baseline="0" dirty="0" smtClean="0"/>
          </a:p>
          <a:p>
            <a:r>
              <a:rPr lang="en-US" baseline="0" dirty="0" err="1" smtClean="0"/>
              <a:t>Phần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kiến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endParaRPr lang="en-US" baseline="0" dirty="0" smtClean="0"/>
          </a:p>
          <a:p>
            <a:r>
              <a:rPr lang="en-US" baseline="0" dirty="0" err="1" smtClean="0"/>
              <a:t>Phần</a:t>
            </a:r>
            <a:r>
              <a:rPr lang="en-US" baseline="0" dirty="0" smtClean="0"/>
              <a:t> 2: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4098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01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141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01 </a:t>
            </a:r>
            <a:r>
              <a:rPr lang="en-US" baseline="0" dirty="0" err="1" smtClean="0"/>
              <a:t>buổi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1141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khó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lỗi</a:t>
            </a:r>
            <a:endParaRPr lang="en-US" baseline="0" dirty="0" smtClean="0"/>
          </a:p>
          <a:p>
            <a:pPr marL="0" indent="0">
              <a:buNone/>
            </a:pPr>
            <a:r>
              <a:rPr lang="en-US" baseline="0" dirty="0" err="1" smtClean="0"/>
              <a:t>Bước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24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smtClean="0"/>
              <a:t>SV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8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95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dirty="0" smtClean="0"/>
              <a:t>, </a:t>
            </a:r>
            <a:r>
              <a:rPr lang="en-US" dirty="0" err="1" smtClean="0"/>
              <a:t>gợi</a:t>
            </a:r>
            <a:r>
              <a:rPr lang="en-US" baseline="0" dirty="0" smtClean="0"/>
              <a:t> ý</a:t>
            </a:r>
            <a:endParaRPr lang="en-US" dirty="0" smtClean="0"/>
          </a:p>
          <a:p>
            <a:r>
              <a:rPr lang="en-US" dirty="0" smtClean="0"/>
              <a:t>SV </a:t>
            </a:r>
            <a:r>
              <a:rPr lang="en-US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896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endParaRPr lang="en-US" baseline="0" dirty="0" smtClean="0"/>
          </a:p>
          <a:p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07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r>
              <a:rPr lang="en-US" baseline="0" dirty="0" smtClean="0"/>
              <a:t>SV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 smtClean="0"/>
          </a:p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29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1,2,3</a:t>
            </a:r>
            <a:endParaRPr lang="en-US" dirty="0" smtClean="0"/>
          </a:p>
          <a:p>
            <a:r>
              <a:rPr lang="en-US" dirty="0" err="1" smtClean="0"/>
              <a:t>Thuyết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giường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03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1,2,3</a:t>
            </a:r>
            <a:endParaRPr lang="en-US" dirty="0" smtClean="0"/>
          </a:p>
          <a:p>
            <a:r>
              <a:rPr lang="en-US" dirty="0" err="1" smtClean="0"/>
              <a:t>Thuyết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tìm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tai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giường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138-5E6C-4DF7-B4A4-30518B7E1C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03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9898-BF0B-452F-949E-F5EA7B9692BD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7296-8EB9-4A83-9B7D-1FAD224A2D3F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8466-BBE2-41C9-A724-31A3582D4DBC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9261-1394-4555-BBA7-442818D6426F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56FA-0A51-4061-B6CE-B6B3D3D787F6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F226-3400-48E0-8742-40FCECF57D93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E3468-9202-42B6-A194-39C56505978E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6450-3CC8-4EF4-B8BB-C6F944E0A899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21425-8828-4929-A6F1-5F01384B68BB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E5394-349D-47D2-9264-649946AA2DBF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B5D4-5091-425D-900F-0F97A2661A12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5302-2A34-4896-B138-5BC89EBB2B39}" type="datetime1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F65A9-22AB-466A-842E-C5BF9E56D9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9534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CAO ĐẲNG Y TẾ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BẠCH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MAI</a:t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MÔN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DƯỠNG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646289"/>
          </a:xfrm>
        </p:spPr>
        <p:txBody>
          <a:bodyPr>
            <a:noAutofit/>
          </a:bodyPr>
          <a:lstStyle/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 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2400" y="2114550"/>
            <a:ext cx="8991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4171950"/>
            <a:ext cx="8991600" cy="646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95350"/>
            <a:ext cx="9067800" cy="424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 HỎI 3 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666749"/>
            <a:ext cx="8610600" cy="4267202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/>
            <a:endParaRPr lang="en-US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oxy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kịch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máy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762000" y="2952750"/>
            <a:ext cx="457200" cy="457200"/>
          </a:xfrm>
          <a:prstGeom prst="donut">
            <a:avLst>
              <a:gd name="adj" fmla="val 61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1714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91440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3. TRƯỜNG HỢP KHÔNG ÁP DỤNG</a:t>
            </a:r>
            <a:endParaRPr lang="en-US" sz="3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4629150"/>
            <a:ext cx="2133600" cy="273844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76350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NB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sốt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co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NB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cơn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cấp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NB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trạng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nguy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kịch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trụy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6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1450"/>
            <a:ext cx="9144000" cy="91440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HỎI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4</a:t>
            </a:r>
            <a:endParaRPr lang="en-US" sz="3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4629150"/>
            <a:ext cx="2133600" cy="273844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27635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6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526"/>
            <a:ext cx="9182686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4.TAI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BIẾN, DỰ PHÒNG VÀ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XỬ TRÍ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74928098"/>
              </p:ext>
            </p:extLst>
          </p:nvPr>
        </p:nvGraphicFramePr>
        <p:xfrm>
          <a:off x="0" y="819149"/>
          <a:ext cx="9144000" cy="4442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810000"/>
                <a:gridCol w="3352800"/>
              </a:tblGrid>
              <a:tr h="5352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TAI BIẾN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DỰ PHÒNG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XỬ TRÍ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5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None/>
                      </a:pP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17099">
                <a:tc>
                  <a:txBody>
                    <a:bodyPr/>
                    <a:lstStyle/>
                    <a:p>
                      <a:pPr algn="just"/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endParaRPr lang="en-US" sz="1800" b="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248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itchFamily="2" charset="2"/>
                        <a:buChar char="ü"/>
                      </a:pPr>
                      <a:endParaRPr lang="en-US" sz="18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43620"/>
            <a:ext cx="203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just"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Tổn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xát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…)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888218"/>
            <a:ext cx="18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5" lvl="1"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2481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 algn="just">
              <a:defRPr/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3.Nhiễm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lạnh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7761" y="1352550"/>
            <a:ext cx="375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nhẹ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nhàng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móng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gãi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7761" y="3962221"/>
            <a:ext cx="3753439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 NB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kín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gió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hòa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sưởi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Che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bình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phong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135255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xát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gạc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26479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đắp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BS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cần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095750"/>
            <a:ext cx="33528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 NB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ngơi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Ủ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ấm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571750"/>
            <a:ext cx="375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gội</a:t>
            </a:r>
            <a:endParaRPr lang="en-US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Khoảng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sấy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15-</a:t>
            </a:r>
            <a:r>
              <a:rPr lang="en-US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20cm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268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SẠCH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4040188" cy="73461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          </a:t>
            </a:r>
            <a:r>
              <a:rPr lang="en-US" sz="2800" dirty="0" err="1" smtClean="0">
                <a:solidFill>
                  <a:srgbClr val="0000FF"/>
                </a:solidFill>
              </a:rPr>
              <a:t>Gội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khô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495800" y="4095750"/>
            <a:ext cx="4041775" cy="4798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Gội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ướt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11194" t="20265" r="6196"/>
          <a:stretch>
            <a:fillRect/>
          </a:stretch>
        </p:blipFill>
        <p:spPr bwMode="auto">
          <a:xfrm>
            <a:off x="533400" y="127635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HP\Desktop\Ảnh bài giảng\gội đầ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276350"/>
            <a:ext cx="3541712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5.1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GỘI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4040188" cy="73461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   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228600" y="1200150"/>
            <a:ext cx="4495800" cy="3657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phương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pháp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gội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khô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để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vệ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sinh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tóc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cho</a:t>
            </a:r>
            <a:r>
              <a:rPr lang="en-US" dirty="0" smtClean="0">
                <a:solidFill>
                  <a:srgbClr val="0000FF"/>
                </a:solidFill>
              </a:rPr>
              <a:t> NB.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FF"/>
                </a:solidFill>
              </a:rPr>
              <a:t>Dầu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gội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khô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có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tác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hấp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thụ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thừa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trên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tóc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giúp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tóc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da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trở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nên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sẽ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385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001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5.2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PHÁP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GỘI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ƯỚT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3790950"/>
            <a:ext cx="4040188" cy="73461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    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04800" y="819150"/>
            <a:ext cx="5638800" cy="1752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0000FF"/>
                </a:solidFill>
              </a:rPr>
              <a:t>    </a:t>
            </a:r>
            <a:r>
              <a:rPr lang="en-US" dirty="0" err="1" smtClean="0">
                <a:solidFill>
                  <a:srgbClr val="0000FF"/>
                </a:solidFill>
              </a:rPr>
              <a:t>Là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phương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pháp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thông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được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sử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dụng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nhiều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tại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bệnh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viện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gội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ướt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giúp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cho</a:t>
            </a:r>
            <a:r>
              <a:rPr lang="en-US" dirty="0" smtClean="0">
                <a:solidFill>
                  <a:srgbClr val="0000FF"/>
                </a:solidFill>
              </a:rPr>
              <a:t> NB </a:t>
            </a:r>
            <a:r>
              <a:rPr lang="en-US" dirty="0" err="1" smtClean="0">
                <a:solidFill>
                  <a:srgbClr val="0000FF"/>
                </a:solidFill>
              </a:rPr>
              <a:t>cảm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thấy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sạch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sẽ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và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thoải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mái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tránh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bít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tắc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đầu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l="4667" t="34000" r="12667"/>
          <a:stretch>
            <a:fillRect/>
          </a:stretch>
        </p:blipFill>
        <p:spPr bwMode="auto">
          <a:xfrm>
            <a:off x="1752600" y="2495550"/>
            <a:ext cx="3505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 l="7547" t="29063" r="22642" b="23750"/>
          <a:stretch>
            <a:fillRect/>
          </a:stretch>
        </p:blipFill>
        <p:spPr bwMode="auto">
          <a:xfrm>
            <a:off x="6324600" y="1047750"/>
            <a:ext cx="2819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9750"/>
            <a:ext cx="9144000" cy="914400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QUY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TRÌNH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KỸ</a:t>
            </a:r>
            <a:r>
              <a:rPr lang="en-US" sz="30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THUẬT</a:t>
            </a:r>
            <a:endParaRPr lang="en-US" sz="30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96215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6215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29400" y="4629150"/>
            <a:ext cx="2133600" cy="273844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8696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66748"/>
            <a:ext cx="9220200" cy="4476752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1960,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208;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</a:t>
            </a:r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Tai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tại:Người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4, NB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tỉnh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½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bết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NB H.</a:t>
            </a:r>
          </a:p>
          <a:p>
            <a:pPr lvl="0" algn="l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H?</a:t>
            </a:r>
          </a:p>
          <a:p>
            <a:pPr lvl="0" algn="l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 algn="l"/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457200" indent="-457200" algn="l">
              <a:buFont typeface="+mj-lt"/>
              <a:buAutoNum type="arabicPeriod"/>
            </a:pPr>
            <a:endParaRPr lang="en-US" sz="2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endParaRPr lang="en-US" sz="2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66748"/>
            <a:ext cx="9144000" cy="447675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1960,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208;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Tai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tại:Người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4, NB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tỉnh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½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bết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34950" indent="-234950" algn="l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NB H?</a:t>
            </a:r>
            <a:r>
              <a:rPr lang="en-US" sz="2400" dirty="0" smtClean="0"/>
              <a:t> 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934861"/>
            <a:ext cx="8991600" cy="64628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Tầm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quan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trọng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vệ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nhân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NB?</a:t>
            </a: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sz="2800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 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lang="en-US" sz="28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" y="4171950"/>
            <a:ext cx="8991600" cy="646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						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	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HP\Desktop\Ảnh bài giảng\gội đầ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09750"/>
            <a:ext cx="2667000" cy="2286000"/>
          </a:xfrm>
          <a:prstGeom prst="rect">
            <a:avLst/>
          </a:prstGeom>
          <a:noFill/>
        </p:spPr>
      </p:pic>
      <p:pic>
        <p:nvPicPr>
          <p:cNvPr id="14" name="Picture 2" descr="Káº¿t quáº£ hÃ¬nh áº£nh cho HÃNH CHÄM SÃC RÄNG MIá»NG Äáº¶C BIá»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09750"/>
            <a:ext cx="2667000" cy="23622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809749"/>
            <a:ext cx="291465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81000" y="43243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KT </a:t>
            </a:r>
            <a:r>
              <a:rPr lang="en-US" b="1" dirty="0" err="1" smtClean="0"/>
              <a:t>Vệ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răng</a:t>
            </a:r>
            <a:r>
              <a:rPr lang="en-US" b="1" dirty="0" smtClean="0"/>
              <a:t> </a:t>
            </a:r>
            <a:r>
              <a:rPr lang="en-US" b="1" dirty="0" err="1" smtClean="0"/>
              <a:t>miệng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43243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KT </a:t>
            </a:r>
            <a:r>
              <a:rPr lang="en-US" b="1" dirty="0" err="1" smtClean="0">
                <a:solidFill>
                  <a:srgbClr val="FF0000"/>
                </a:solidFill>
              </a:rPr>
              <a:t>Gội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đầu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cho</a:t>
            </a:r>
            <a:r>
              <a:rPr lang="en-US" b="1" dirty="0" smtClean="0">
                <a:solidFill>
                  <a:srgbClr val="FF0000"/>
                </a:solidFill>
              </a:rPr>
              <a:t> NB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432435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KT </a:t>
            </a:r>
            <a:r>
              <a:rPr lang="en-US" b="1" dirty="0" err="1" smtClean="0"/>
              <a:t>Tắm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NB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03200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48"/>
            <a:ext cx="9067800" cy="447675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1960,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208;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Tai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tại:Người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4, NB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tỉnh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½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bết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34950" indent="-234950" algn="l"/>
            <a:r>
              <a:rPr lang="en-US" sz="24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/>
              <a:t> 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TÌNH HUỐNG LÂM SÀNG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48"/>
            <a:ext cx="9067800" cy="447675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1960,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15,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208;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Thần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Nam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endParaRPr lang="en-US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Chẩn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Tai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tại:Người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4, NB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tỉnh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½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bết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ẩm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chịu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4950" indent="-234950" algn="l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/>
              <a:t> 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3005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KỸ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THUẬT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GỘI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ĐẦU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CHO NB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TẠI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GIƯỜNG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48"/>
            <a:ext cx="9067800" cy="447675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800" dirty="0" err="1" smtClean="0">
                <a:solidFill>
                  <a:srgbClr val="0033CC"/>
                </a:solidFill>
              </a:rPr>
              <a:t>Che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bình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phong</a:t>
            </a:r>
            <a:r>
              <a:rPr lang="en-US" sz="1800" dirty="0" smtClean="0">
                <a:solidFill>
                  <a:srgbClr val="0033CC"/>
                </a:solidFill>
              </a:rPr>
              <a:t> (</a:t>
            </a:r>
            <a:r>
              <a:rPr lang="en-US" sz="1800" dirty="0" err="1" smtClean="0">
                <a:solidFill>
                  <a:srgbClr val="0033CC"/>
                </a:solidFill>
              </a:rPr>
              <a:t>nếu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cần</a:t>
            </a:r>
            <a:r>
              <a:rPr lang="en-US" sz="1800" dirty="0" smtClean="0">
                <a:solidFill>
                  <a:srgbClr val="0033CC"/>
                </a:solidFill>
              </a:rPr>
              <a:t>). </a:t>
            </a:r>
            <a:r>
              <a:rPr lang="en-US" sz="1800" dirty="0" err="1" smtClean="0">
                <a:solidFill>
                  <a:srgbClr val="0033CC"/>
                </a:solidFill>
              </a:rPr>
              <a:t>Đi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găng</a:t>
            </a:r>
            <a:r>
              <a:rPr lang="en-US" sz="1800" dirty="0" smtClean="0">
                <a:solidFill>
                  <a:srgbClr val="0033CC"/>
                </a:solidFill>
              </a:rPr>
              <a:t> (</a:t>
            </a:r>
            <a:r>
              <a:rPr lang="en-US" sz="1800" dirty="0" err="1" smtClean="0">
                <a:solidFill>
                  <a:srgbClr val="0033CC"/>
                </a:solidFill>
              </a:rPr>
              <a:t>nếu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cần</a:t>
            </a:r>
            <a:r>
              <a:rPr lang="en-US" sz="1800" dirty="0" smtClean="0">
                <a:solidFill>
                  <a:srgbClr val="0033CC"/>
                </a:solidFill>
              </a:rPr>
              <a:t>), </a:t>
            </a:r>
            <a:r>
              <a:rPr lang="en-US" sz="1800" dirty="0" err="1" smtClean="0">
                <a:solidFill>
                  <a:srgbClr val="0033CC"/>
                </a:solidFill>
              </a:rPr>
              <a:t>phủ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nilon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lên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gối</a:t>
            </a:r>
            <a:r>
              <a:rPr lang="en-US" sz="1800" dirty="0" smtClean="0">
                <a:solidFill>
                  <a:srgbClr val="0033CC"/>
                </a:solidFill>
              </a:rPr>
              <a:t> - </a:t>
            </a:r>
            <a:r>
              <a:rPr lang="en-US" sz="1800" dirty="0" err="1" smtClean="0">
                <a:solidFill>
                  <a:srgbClr val="0033CC"/>
                </a:solidFill>
              </a:rPr>
              <a:t>phủ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khăn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bông</a:t>
            </a:r>
            <a:r>
              <a:rPr lang="en-US" sz="1800" dirty="0" smtClean="0">
                <a:solidFill>
                  <a:srgbClr val="0033CC"/>
                </a:solidFill>
              </a:rPr>
              <a:t> to </a:t>
            </a:r>
            <a:r>
              <a:rPr lang="en-US" sz="1800" dirty="0" err="1" smtClean="0">
                <a:solidFill>
                  <a:srgbClr val="0033CC"/>
                </a:solidFill>
              </a:rPr>
              <a:t>lên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gối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33CC"/>
                </a:solidFill>
              </a:rPr>
              <a:t>Cho </a:t>
            </a:r>
            <a:r>
              <a:rPr lang="en-US" sz="1800" dirty="0" err="1" smtClean="0">
                <a:solidFill>
                  <a:srgbClr val="0033CC"/>
                </a:solidFill>
              </a:rPr>
              <a:t>người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bệnh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nằm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chéo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giường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đầu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thấp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hơn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vai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choàng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khăn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bông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xếp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rẻ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quạt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vào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cổ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và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cố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định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trên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ngực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bằng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kim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băng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33CC"/>
                </a:solidFill>
              </a:rPr>
              <a:t>Đặt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máng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gội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dưới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người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bệnh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33CC"/>
                </a:solidFill>
              </a:rPr>
              <a:t>Chải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: </a:t>
            </a:r>
            <a:r>
              <a:rPr lang="en-US" sz="1800" dirty="0" err="1" smtClean="0">
                <a:solidFill>
                  <a:srgbClr val="0033CC"/>
                </a:solidFill>
              </a:rPr>
              <a:t>từ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ngọn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đến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chân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 (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dài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chia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từng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lọn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nhỏ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để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chải</a:t>
            </a:r>
            <a:r>
              <a:rPr lang="en-US" sz="1800" dirty="0" smtClean="0">
                <a:solidFill>
                  <a:srgbClr val="0033CC"/>
                </a:solidFill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 err="1" smtClean="0">
                <a:solidFill>
                  <a:srgbClr val="0033CC"/>
                </a:solidFill>
              </a:rPr>
              <a:t>Nhét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bông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không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thấm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nước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vào</a:t>
            </a:r>
            <a:r>
              <a:rPr lang="en-US" sz="1800" b="1" dirty="0" smtClean="0">
                <a:solidFill>
                  <a:srgbClr val="0033CC"/>
                </a:solidFill>
              </a:rPr>
              <a:t> 2 </a:t>
            </a:r>
            <a:r>
              <a:rPr lang="en-US" sz="1800" b="1" dirty="0" err="1" smtClean="0">
                <a:solidFill>
                  <a:srgbClr val="0033CC"/>
                </a:solidFill>
              </a:rPr>
              <a:t>lỗ</a:t>
            </a:r>
            <a:r>
              <a:rPr lang="en-US" sz="1800" b="1" dirty="0" smtClean="0">
                <a:solidFill>
                  <a:srgbClr val="0033CC"/>
                </a:solidFill>
              </a:rPr>
              <a:t> tai. </a:t>
            </a:r>
            <a:r>
              <a:rPr lang="en-US" sz="1800" b="1" dirty="0" err="1" smtClean="0">
                <a:solidFill>
                  <a:srgbClr val="0033CC"/>
                </a:solidFill>
              </a:rPr>
              <a:t>Dội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nước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ướt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tóc</a:t>
            </a:r>
            <a:r>
              <a:rPr lang="en-US" sz="1800" b="1" dirty="0" smtClean="0">
                <a:solidFill>
                  <a:srgbClr val="0033CC"/>
                </a:solidFill>
              </a:rPr>
              <a:t>, </a:t>
            </a:r>
            <a:r>
              <a:rPr lang="en-US" sz="1800" b="1" dirty="0" err="1" smtClean="0">
                <a:solidFill>
                  <a:srgbClr val="0033CC"/>
                </a:solidFill>
              </a:rPr>
              <a:t>xoa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dầu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gội</a:t>
            </a:r>
            <a:endParaRPr lang="en-US" sz="1800" b="1" dirty="0" smtClean="0">
              <a:solidFill>
                <a:srgbClr val="0033CC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Một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tay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đỡ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, </a:t>
            </a:r>
            <a:r>
              <a:rPr lang="en-US" sz="1800" b="1" dirty="0" err="1" smtClean="0">
                <a:solidFill>
                  <a:srgbClr val="0033CC"/>
                </a:solidFill>
              </a:rPr>
              <a:t>một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tay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chà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sát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khắp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da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và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tóc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bằng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ngón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tay</a:t>
            </a:r>
            <a:r>
              <a:rPr lang="en-US" sz="1800" b="1" dirty="0" smtClean="0">
                <a:solidFill>
                  <a:srgbClr val="0033CC"/>
                </a:solidFill>
              </a:rPr>
              <a:t> (</a:t>
            </a:r>
            <a:r>
              <a:rPr lang="en-US" sz="1800" b="1" dirty="0" err="1" smtClean="0">
                <a:solidFill>
                  <a:srgbClr val="0033CC"/>
                </a:solidFill>
              </a:rPr>
              <a:t>tránh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làm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xây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xát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da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và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làm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lắc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đầu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BN</a:t>
            </a:r>
            <a:r>
              <a:rPr lang="en-US" sz="1800" b="1" dirty="0" smtClean="0">
                <a:solidFill>
                  <a:srgbClr val="0033CC"/>
                </a:solidFill>
              </a:rPr>
              <a:t>)</a:t>
            </a:r>
            <a:endParaRPr lang="en-US" sz="18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buAutoNum type="arabicPeriod" startAt="7"/>
            </a:pPr>
            <a:r>
              <a:rPr lang="en-US" sz="1800" b="1" dirty="0" err="1" smtClean="0">
                <a:solidFill>
                  <a:srgbClr val="0033CC"/>
                </a:solidFill>
              </a:rPr>
              <a:t>Dội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nước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cho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tới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khi</a:t>
            </a:r>
            <a:r>
              <a:rPr lang="en-US" sz="1800" b="1" dirty="0" smtClean="0">
                <a:solidFill>
                  <a:srgbClr val="0033CC"/>
                </a:solidFill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</a:rPr>
              <a:t>sạch</a:t>
            </a:r>
            <a:endParaRPr lang="en-US" sz="1800" b="1" dirty="0" smtClean="0">
              <a:solidFill>
                <a:srgbClr val="0033CC"/>
              </a:solidFill>
            </a:endParaRPr>
          </a:p>
          <a:p>
            <a:pPr marL="342900" indent="-342900" algn="l">
              <a:buAutoNum type="arabicPeriod" startAt="7"/>
            </a:pPr>
            <a:r>
              <a:rPr lang="en-US" sz="1800" dirty="0" err="1" smtClean="0">
                <a:solidFill>
                  <a:srgbClr val="0033CC"/>
                </a:solidFill>
              </a:rPr>
              <a:t>Bỏ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bông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thấm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nước</a:t>
            </a:r>
            <a:r>
              <a:rPr lang="en-US" sz="1800" dirty="0" smtClean="0">
                <a:solidFill>
                  <a:srgbClr val="0033CC"/>
                </a:solidFill>
              </a:rPr>
              <a:t> ở tai </a:t>
            </a:r>
            <a:r>
              <a:rPr lang="en-US" sz="1800" dirty="0" err="1" smtClean="0">
                <a:solidFill>
                  <a:srgbClr val="0033CC"/>
                </a:solidFill>
              </a:rPr>
              <a:t>ra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lấy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khăn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bông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nhỏ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lau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mặt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kéo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khăn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choàng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cổ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bao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kín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 algn="l">
              <a:buAutoNum type="arabicPeriod" startAt="7"/>
            </a:pPr>
            <a:r>
              <a:rPr lang="en-US" sz="1800" dirty="0" err="1" smtClean="0">
                <a:solidFill>
                  <a:srgbClr val="0033CC"/>
                </a:solidFill>
              </a:rPr>
              <a:t>Bỏ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máng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ra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cho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người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bệnh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nằm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hoặc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ngồi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thoải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mái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trên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giường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lau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khô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pPr marL="342900" indent="-342900" algn="l">
              <a:buAutoNum type="arabicPeriod" startAt="7"/>
            </a:pPr>
            <a:r>
              <a:rPr lang="en-US" sz="1800" dirty="0" err="1" smtClean="0">
                <a:solidFill>
                  <a:srgbClr val="0033CC"/>
                </a:solidFill>
              </a:rPr>
              <a:t>Sấy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en-US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chải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tóc</a:t>
            </a:r>
            <a:r>
              <a:rPr lang="vi-VN" sz="1800" dirty="0" smtClean="0">
                <a:solidFill>
                  <a:srgbClr val="0033CC"/>
                </a:solidFill>
              </a:rPr>
              <a:t>, </a:t>
            </a:r>
            <a:r>
              <a:rPr lang="en-US" sz="1800" dirty="0" err="1" smtClean="0">
                <a:solidFill>
                  <a:srgbClr val="0033CC"/>
                </a:solidFill>
              </a:rPr>
              <a:t>giúp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vi-VN" sz="1800" dirty="0" smtClean="0">
                <a:solidFill>
                  <a:srgbClr val="0033CC"/>
                </a:solidFill>
              </a:rPr>
              <a:t>NB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trở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lại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tư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thế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thoải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mái</a:t>
            </a:r>
            <a:endParaRPr lang="en-US" sz="1800" dirty="0" smtClean="0">
              <a:solidFill>
                <a:srgbClr val="0033CC"/>
              </a:solidFill>
            </a:endParaRPr>
          </a:p>
          <a:p>
            <a:pPr marL="342900" indent="-342900" algn="l">
              <a:buAutoNum type="arabicPeriod" startAt="7"/>
            </a:pPr>
            <a:r>
              <a:rPr lang="en-US" sz="1800" dirty="0" err="1" smtClean="0">
                <a:solidFill>
                  <a:srgbClr val="0033CC"/>
                </a:solidFill>
              </a:rPr>
              <a:t>Đánh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giá</a:t>
            </a:r>
            <a:r>
              <a:rPr lang="en-US" sz="1800" dirty="0" smtClean="0">
                <a:solidFill>
                  <a:srgbClr val="0033CC"/>
                </a:solidFill>
              </a:rPr>
              <a:t> NB </a:t>
            </a:r>
            <a:r>
              <a:rPr lang="en-US" sz="1800" dirty="0" err="1" smtClean="0">
                <a:solidFill>
                  <a:srgbClr val="0033CC"/>
                </a:solidFill>
              </a:rPr>
              <a:t>sau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khi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thực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hiện</a:t>
            </a:r>
            <a:r>
              <a:rPr lang="en-US" sz="1800" dirty="0" smtClean="0">
                <a:solidFill>
                  <a:srgbClr val="0033CC"/>
                </a:solidFill>
              </a:rPr>
              <a:t> KT</a:t>
            </a:r>
            <a:r>
              <a:rPr lang="vi-VN" sz="1800" dirty="0" smtClean="0">
                <a:solidFill>
                  <a:srgbClr val="0033CC"/>
                </a:solidFill>
              </a:rPr>
              <a:t>.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Dặn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dò</a:t>
            </a:r>
            <a:r>
              <a:rPr lang="en-US" sz="1800" dirty="0" smtClean="0">
                <a:solidFill>
                  <a:srgbClr val="0033CC"/>
                </a:solidFill>
              </a:rPr>
              <a:t> NB.</a:t>
            </a:r>
          </a:p>
          <a:p>
            <a:pPr marL="342900" indent="-342900" algn="l">
              <a:buAutoNum type="arabicPeriod" startAt="7"/>
            </a:pPr>
            <a:r>
              <a:rPr lang="en-US" sz="1800" dirty="0" smtClean="0">
                <a:solidFill>
                  <a:srgbClr val="0033CC"/>
                </a:solidFill>
              </a:rPr>
              <a:t>Thu </a:t>
            </a:r>
            <a:r>
              <a:rPr lang="en-US" sz="1800" dirty="0" err="1" smtClean="0">
                <a:solidFill>
                  <a:srgbClr val="0033CC"/>
                </a:solidFill>
              </a:rPr>
              <a:t>dọn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dụng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cụ</a:t>
            </a:r>
            <a:r>
              <a:rPr lang="en-US" sz="1800" dirty="0" smtClean="0">
                <a:solidFill>
                  <a:srgbClr val="0033CC"/>
                </a:solidFill>
              </a:rPr>
              <a:t> - </a:t>
            </a:r>
            <a:r>
              <a:rPr lang="en-US" sz="1800" dirty="0" err="1" smtClean="0">
                <a:solidFill>
                  <a:srgbClr val="0033CC"/>
                </a:solidFill>
              </a:rPr>
              <a:t>Rửa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tay</a:t>
            </a:r>
            <a:r>
              <a:rPr lang="en-US" sz="1800" dirty="0" smtClean="0">
                <a:solidFill>
                  <a:srgbClr val="0033CC"/>
                </a:solidFill>
              </a:rPr>
              <a:t> - </a:t>
            </a:r>
            <a:r>
              <a:rPr lang="en-US" sz="1800" dirty="0" err="1" smtClean="0">
                <a:solidFill>
                  <a:srgbClr val="0033CC"/>
                </a:solidFill>
              </a:rPr>
              <a:t>Ghi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phiếu</a:t>
            </a:r>
            <a:r>
              <a:rPr lang="en-US" sz="1800" dirty="0" smtClean="0">
                <a:solidFill>
                  <a:srgbClr val="0033CC"/>
                </a:solidFill>
              </a:rPr>
              <a:t> CS </a:t>
            </a:r>
            <a:r>
              <a:rPr lang="en-US" sz="1800" dirty="0" err="1" smtClean="0">
                <a:solidFill>
                  <a:srgbClr val="0033CC"/>
                </a:solidFill>
              </a:rPr>
              <a:t>điều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err="1" smtClean="0">
                <a:solidFill>
                  <a:srgbClr val="0033CC"/>
                </a:solidFill>
              </a:rPr>
              <a:t>dưỡng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  <a:endParaRPr lang="en-US" sz="1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2395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4705350"/>
            <a:ext cx="2133600" cy="273844"/>
          </a:xfrm>
        </p:spPr>
        <p:txBody>
          <a:bodyPr/>
          <a:lstStyle/>
          <a:p>
            <a:fld id="{4EAF65A9-22AB-466A-842E-C5BF9E56D95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028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VIDEO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5950"/>
            <a:ext cx="8915400" cy="20383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 THUẬT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CHO NB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endParaRPr lang="en-US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832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GHI PHIẾU CHĂM SÓC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7672217"/>
              </p:ext>
            </p:extLst>
          </p:nvPr>
        </p:nvGraphicFramePr>
        <p:xfrm>
          <a:off x="76200" y="1982930"/>
          <a:ext cx="8915399" cy="2876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NGÀY/ THÁNG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DIỄN BIẾN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vi-VN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Ử TRÍ CHĂM SÓC/ </a:t>
                      </a:r>
                      <a:r>
                        <a:rPr lang="vi-VN" sz="1800" b="1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ĐÁNH </a:t>
                      </a:r>
                      <a:r>
                        <a:rPr lang="vi-VN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KÝ TÊN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821888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Họ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bệnh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PHẠM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1960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giường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Buồng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208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khoa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kinh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chỉ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Nam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Chẩn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đoán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Tai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mạch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máu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não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434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GHI PHIẾU CHĂM SÓC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685800" cy="6686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90562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1546256"/>
              </p:ext>
            </p:extLst>
          </p:nvPr>
        </p:nvGraphicFramePr>
        <p:xfrm>
          <a:off x="76200" y="1982930"/>
          <a:ext cx="8915399" cy="2876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47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NGÀY/ THÁNG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DIỄN BIẾN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vi-VN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Ử TRÍ CHĂM SÓC/ </a:t>
                      </a:r>
                      <a:r>
                        <a:rPr lang="vi-VN" sz="1800" b="1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ĐÁNH </a:t>
                      </a:r>
                      <a:r>
                        <a:rPr lang="vi-VN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GIÁ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KÝ TÊN</a:t>
                      </a:r>
                      <a:endParaRPr lang="en-US" sz="1800" b="1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1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aseline="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8h00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ngày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10/6/2019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000" baseline="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NB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tỉnh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liệt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½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tóc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ẩm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nhiều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gầu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bệnh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ngứa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vùng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endParaRPr lang="en-US" sz="2000" dirty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Gội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NB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tại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giường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xảy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tai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biến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NB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cảm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thấy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thỏai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mái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dễ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chịu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20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821888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bệnh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THANH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H......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năm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1960</a:t>
            </a:r>
            <a:r>
              <a:rPr lang="vi-VN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Nam/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NỮ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giường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15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Buồng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208  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khoa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Thần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kinh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Địa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chỉ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Trực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Ninh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Nam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Chẩn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đoán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Tai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biến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mạch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máu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não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494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LƯU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Ý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HÀNH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GỘI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ĐẦU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666748"/>
            <a:ext cx="9067800" cy="4476752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xà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tai,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mắt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NB,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sàn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Hạn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chế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lắc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lư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xước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sấy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tóc</a:t>
            </a:r>
            <a:endParaRPr lang="en-US" sz="22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đắp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gạc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vaselin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ngấm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vết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tuột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oxy,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…)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2395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81800" y="4705350"/>
            <a:ext cx="2133600" cy="273844"/>
          </a:xfrm>
        </p:spPr>
        <p:txBody>
          <a:bodyPr/>
          <a:lstStyle/>
          <a:p>
            <a:fld id="{4EAF65A9-22AB-466A-842E-C5BF9E56D95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30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YÊU CẦU THỰC TẬP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800100"/>
            <a:ext cx="9144000" cy="4343400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CHIA 3 NHÓM THỰC TẬP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 HÀNH KỸ THUẬT CÁC BƯỚC THEO BẢNG KIỂM 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vi-VN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11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CAO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ĐẲNG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TẾ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BẠCH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MAI</a:t>
            </a:r>
            <a:b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MÔN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DƯỠNG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04800" y="628650"/>
            <a:ext cx="8458200" cy="428625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742950"/>
            <a:ext cx="883919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3072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TRƯỜNG CAO ĐẲNG Y TẾ BẠCH MAI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85800"/>
            <a:ext cx="9144000" cy="514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1200150"/>
            <a:ext cx="8382000" cy="3543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2" algn="just">
              <a:spcBef>
                <a:spcPct val="20000"/>
              </a:spcBef>
              <a:buFont typeface="Wingdings" pitchFamily="2" charset="2"/>
              <a:buChar char="ü"/>
            </a:pP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1143000"/>
            <a:ext cx="86868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1143000"/>
            <a:ext cx="8686800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6200" y="706261"/>
            <a:ext cx="8991600" cy="428625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60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95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KỸ 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THUẬT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GỘI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ĐẦU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CHO </a:t>
            </a: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NGƯỜI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BỆNH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TẠI</a:t>
            </a:r>
            <a:r>
              <a:rPr lang="en-US" sz="95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9500" b="1" dirty="0" err="1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GIƯỜNG</a:t>
            </a:r>
            <a:endParaRPr lang="en-US" sz="95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40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en-US" b="1" dirty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		      </a:t>
            </a:r>
          </a:p>
          <a:p>
            <a:endParaRPr lang="en-US" sz="3500" b="1" dirty="0" smtClean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sz="3500" b="1" dirty="0">
              <a:solidFill>
                <a:srgbClr val="000099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			</a:t>
            </a: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		                            </a:t>
            </a:r>
          </a:p>
          <a:p>
            <a:r>
              <a:rPr lang="en-US" sz="3500" b="1" dirty="0" smtClean="0">
                <a:solidFill>
                  <a:srgbClr val="000099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                                                                 		</a:t>
            </a:r>
            <a:r>
              <a:rPr lang="en-US" sz="55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Bộ</a:t>
            </a:r>
            <a:r>
              <a:rPr lang="en-US" sz="55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môn</a:t>
            </a:r>
            <a:r>
              <a:rPr lang="en-US" sz="55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Điều</a:t>
            </a:r>
            <a:r>
              <a:rPr lang="en-US" sz="5500" b="1" dirty="0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5500" b="1" dirty="0" err="1" smtClean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dưỡng</a:t>
            </a:r>
            <a:endParaRPr lang="en-US" sz="5500" b="1" dirty="0">
              <a:solidFill>
                <a:srgbClr val="0000FF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TIÊU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476750"/>
          </a:xfrm>
        </p:spPr>
        <p:txBody>
          <a:bodyPr>
            <a:noAutofit/>
          </a:bodyPr>
          <a:lstStyle/>
          <a:p>
            <a:pPr marL="457200" lvl="0" indent="-457200" algn="l">
              <a:buFont typeface="+mj-lt"/>
              <a:buAutoNum type="arabicPeriod"/>
            </a:pP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được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áp dụng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áp dụng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pháp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 bày được các tai biến, dự phòng và xử trí các tai biến có thể xảy ra khi thực hiện kỹ thuật trong tình huống lâm sàng.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Chuẩn bị được người bệnh, điều dưỡng, dụng cụ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đầy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đủ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đáo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khoa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để tiến hành kỹ thuật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đúng quy trình.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Tiến hành đúng, đầy đủ các bước của quy trình kỹ thuật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 tình huống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t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ôn trọng tính cá biệt của từng ca bệnh.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 hiện được thái độ ân cần, tôn trọng NB trong giao tiếp và thiết lập được môi trường chăm sóc người bệnh an toàn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vi-VN" sz="19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Có khả năng làm việc độc lập, đồng thời phối hợp tốt với các thành viên trong nhóm để thực hiện QTKT.</a:t>
            </a:r>
            <a:endParaRPr lang="en-US" sz="19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19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075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NỘI DUNG BUỔI HỌC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85799"/>
            <a:ext cx="9144000" cy="4610101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vi-VN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Mục đích</a:t>
            </a:r>
            <a:endParaRPr lang="vi-VN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vi-VN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 dụng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vi-VN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vi-VN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Tai biến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4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indent="-342900" algn="just">
              <a:lnSpc>
                <a:spcPct val="114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vi-VN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 ý</a:t>
            </a: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bị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742950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228600" algn="l"/>
              </a:tabLst>
            </a:pP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kỹ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sz="24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9144000" cy="685799"/>
          </a:xfrm>
          <a:prstGeom prst="rect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NỘI DUNG BUỔI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782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CÂU HỎI 1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0" y="666750"/>
            <a:ext cx="9144000" cy="44767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tabLst>
                <a:tab pos="228600" algn="l"/>
              </a:tabLst>
            </a:pP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tabLst>
                <a:tab pos="228600" algn="l"/>
              </a:tabLst>
            </a:pP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tabLst>
                <a:tab pos="228600" algn="l"/>
              </a:tabLst>
            </a:pP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tabLst>
                <a:tab pos="228600" algn="l"/>
              </a:tabLst>
            </a:pPr>
            <a:endParaRPr lang="en-US" sz="28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tabLst>
                <a:tab pos="228600" algn="l"/>
              </a:tabLst>
            </a:pP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bày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vi-VN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endParaRPr lang="en-US" sz="28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7409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1. MỤC ĐÍCH</a:t>
            </a:r>
            <a:endParaRPr lang="en-US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8600" y="742950"/>
            <a:ext cx="5791200" cy="426720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</a:rPr>
              <a:t>Làm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tóc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</a:rPr>
              <a:t> NB </a:t>
            </a:r>
            <a:r>
              <a:rPr lang="en-US" sz="2800" dirty="0" err="1" smtClean="0">
                <a:solidFill>
                  <a:srgbClr val="0000FF"/>
                </a:solidFill>
              </a:rPr>
              <a:t>sạch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phòng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tránh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về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</a:rPr>
              <a:t>Kích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tuần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cho</a:t>
            </a:r>
            <a:r>
              <a:rPr lang="en-US" sz="2800" dirty="0" smtClean="0">
                <a:solidFill>
                  <a:srgbClr val="0000FF"/>
                </a:solidFill>
              </a:rPr>
              <a:t> NB </a:t>
            </a:r>
            <a:r>
              <a:rPr lang="en-US" sz="2800" dirty="0" err="1" smtClean="0">
                <a:solidFill>
                  <a:srgbClr val="0000FF"/>
                </a:solidFill>
              </a:rPr>
              <a:t>thoải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mái</a:t>
            </a:r>
            <a:r>
              <a:rPr lang="en-US" sz="2800" dirty="0" smtClean="0">
                <a:solidFill>
                  <a:srgbClr val="0000FF"/>
                </a:solidFill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</a:rPr>
              <a:t>dễ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chịu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lvl="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00FF"/>
                </a:solidFill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sớm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các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thương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tổn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lý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về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tóc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và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da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đầu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234950" lvl="0" indent="-234950" algn="just"/>
            <a:endParaRPr lang="en-US" sz="2600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2766" t="10811" r="14894"/>
          <a:stretch>
            <a:fillRect/>
          </a:stretch>
        </p:blipFill>
        <p:spPr bwMode="auto">
          <a:xfrm>
            <a:off x="5867400" y="112395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7245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CÂU HỎI 2  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9237" y="1733550"/>
            <a:ext cx="8991600" cy="59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gội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NB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giường</a:t>
            </a:r>
            <a:r>
              <a:rPr 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537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2. TRƯỜNG HỢP ÁP DỤNG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2" name="Picture 2" descr="C:\Users\VN-Pro\Desktop\Quy chuan Logo Cao Dang y Bach Mai_nh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2246" y="0"/>
            <a:ext cx="705554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D:\ảnh\LOGO bachm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0"/>
            <a:ext cx="685800" cy="666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742950"/>
            <a:ext cx="8686800" cy="1752600"/>
          </a:xfrm>
        </p:spPr>
        <p:txBody>
          <a:bodyPr>
            <a:normAutofit/>
          </a:bodyPr>
          <a:lstStyle/>
          <a:p>
            <a:pPr marL="457200" lvl="0" indent="-457200"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liệt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gãy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xương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mổ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457200" lvl="0" indent="-4572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NB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hôn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mê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8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F65A9-22AB-466A-842E-C5BF9E56D95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47950"/>
            <a:ext cx="2895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24150"/>
            <a:ext cx="2590800" cy="1866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2932111" cy="186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96000" y="470535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BN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gãy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xương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cẳng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chân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4774168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BN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hôn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mê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máy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80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2077</Words>
  <Application>Microsoft Office PowerPoint</Application>
  <PresentationFormat>On-screen Show (16:9)</PresentationFormat>
  <Paragraphs>331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TRƯỜNG CAO ĐẲNG Y TẾ BẠCH MAI BỘ MÔN ĐIỀU DƯỠNG </vt:lpstr>
      <vt:lpstr>TRƯỜNG CAO ĐẲNG Y TẾ BẠCH MAI</vt:lpstr>
      <vt:lpstr>TRƯỜNG CAO ĐẲNG Y TẾ BẠCH MAI</vt:lpstr>
      <vt:lpstr> MỤC TIÊU BÀI HỌC</vt:lpstr>
      <vt:lpstr> NỘI DUNG BUỔI HỌC</vt:lpstr>
      <vt:lpstr> CÂU HỎI 1</vt:lpstr>
      <vt:lpstr> 1. MỤC ĐÍCH</vt:lpstr>
      <vt:lpstr>CÂU HỎI 2  </vt:lpstr>
      <vt:lpstr> 2. TRƯỜNG HỢP ÁP DỤNG</vt:lpstr>
      <vt:lpstr>CÂU HỎI 3 </vt:lpstr>
      <vt:lpstr>3. TRƯỜNG HỢP KHÔNG ÁP DỤNG</vt:lpstr>
      <vt:lpstr>CÂU HỎI 4</vt:lpstr>
      <vt:lpstr>Slide 13</vt:lpstr>
      <vt:lpstr>5. CÁC PHƯƠNG PHÁP LÀM SẠCH DA ĐẦU</vt:lpstr>
      <vt:lpstr>5.1 PHƯƠNG PHÁP GỘI ĐẦU KHÔ</vt:lpstr>
      <vt:lpstr>5.2 PHƯƠNG PHÁP GỘI ĐẦU ƯỚT</vt:lpstr>
      <vt:lpstr>QUY TRÌNH KỸ THUẬT</vt:lpstr>
      <vt:lpstr>TÌNH HUỐNG LÂM SÀNG</vt:lpstr>
      <vt:lpstr>TÌNH HUỐNG LÂM SÀNG</vt:lpstr>
      <vt:lpstr>TÌNH HUỐNG LÂM SÀNG</vt:lpstr>
      <vt:lpstr>TÌNH HUỐNG LÂM SÀNG</vt:lpstr>
      <vt:lpstr>KỸ THUẬT GỘI ĐẦU CHO NB TẠI GIƯỜNG</vt:lpstr>
      <vt:lpstr>VIDEO</vt:lpstr>
      <vt:lpstr>GHI PHIẾU CHĂM SÓC</vt:lpstr>
      <vt:lpstr>GHI PHIẾU CHĂM SÓC</vt:lpstr>
      <vt:lpstr>LƯU Ý KHI TIẾN HÀNH GỘI ĐẦU</vt:lpstr>
      <vt:lpstr>YÊU CẦU THỰC TẬP</vt:lpstr>
      <vt:lpstr>TRƯỜNG CAO ĐẲNG Y TẾ BẠCH MAI BỘ MÔN ĐIỀU DƯỠNG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CAO ĐẲNG Y TẾ BẠCH MAI Bộ môn Điều dưỡng</dc:title>
  <dc:creator>Windows User</dc:creator>
  <cp:lastModifiedBy>Windows User</cp:lastModifiedBy>
  <cp:revision>511</cp:revision>
  <dcterms:created xsi:type="dcterms:W3CDTF">2019-04-06T12:56:00Z</dcterms:created>
  <dcterms:modified xsi:type="dcterms:W3CDTF">2019-06-11T08:40:15Z</dcterms:modified>
</cp:coreProperties>
</file>